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ink/ink2.xml" ContentType="application/inkml+xml"/>
  <Override PartName="/ppt/ink/ink3.xml" ContentType="application/inkml+xml"/>
  <Override PartName="/ppt/ink/ink1.xml" ContentType="application/inkml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</p:sldMasterIdLst>
  <p:notesMasterIdLst>
    <p:notesMasterId r:id="rId12"/>
  </p:notesMasterIdLst>
  <p:sldIdLst>
    <p:sldId id="278" r:id="rId3"/>
    <p:sldId id="265" r:id="rId4"/>
    <p:sldId id="305" r:id="rId5"/>
    <p:sldId id="308" r:id="rId6"/>
    <p:sldId id="306" r:id="rId7"/>
    <p:sldId id="307" r:id="rId8"/>
    <p:sldId id="304" r:id="rId9"/>
    <p:sldId id="273" r:id="rId10"/>
    <p:sldId id="303" r:id="rId11"/>
  </p:sldIdLst>
  <p:sldSz cx="13817600" cy="7772400"/>
  <p:notesSz cx="100584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9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D7F3"/>
    <a:srgbClr val="FFFF00"/>
    <a:srgbClr val="FFFFFF"/>
    <a:srgbClr val="C0504D"/>
    <a:srgbClr val="678034"/>
    <a:srgbClr val="9BBB59"/>
    <a:srgbClr val="516529"/>
    <a:srgbClr val="708B39"/>
    <a:srgbClr val="6F2927"/>
    <a:srgbClr val="254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417" autoAdjust="0"/>
  </p:normalViewPr>
  <p:slideViewPr>
    <p:cSldViewPr>
      <p:cViewPr varScale="1">
        <p:scale>
          <a:sx n="93" d="100"/>
          <a:sy n="93" d="100"/>
        </p:scale>
        <p:origin x="678" y="84"/>
      </p:cViewPr>
      <p:guideLst>
        <p:guide orient="horz" pos="2880"/>
        <p:guide pos="29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9T17:56:57.347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3,'53'3,"0"2,-1 2,99 27,-130-29,16 5,0-1,0-2,55 3,50 4,-92-7,54 1,-59-8,13-1,-1 3,84 14,-71-7,1-3,0-3,75-7,-11 1,2661 4,-2556-17,-16 1,1148 13,-664 4,-403-17,-9 0,582 16,-689-15,-12-1,340 17,158-5,-469-11,93-2,925 17,-1194-2,0-2,31-7,44-4,502 10,-309 7,106-3,-378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9T17:57:23.980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94,'18'0,"43"-1,0 3,95 15,122 43,-234-52,1-3,0-1,-1-3,63-5,-1 1,1611 3,-1469-16,-21 1,1129 13,-654 5,215-3,-708-15,-19 0,18 0,-23 1,-10-1,30-1,2831 18,-2744-18,-26 1,-153 15,-31 1,163-19,-154 8,1 4,132 7,-73 2,-45-3,36-1,166 20,-165-7,34 6,-59-6,-78-10,69 14,-76-11,0-1,1-1,42-3,-52 0,11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9T17:57:55.457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1,'40'-1,"-1"2,0 2,62 12,-47-2,0 3,83 36,-112-43,1 0,40 7,-44-11,8 0,0-1,1-2,48-2,-54-1,0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85217-AC0B-4149-BCA1-C3F7CFA49D6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971550"/>
            <a:ext cx="4660900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A88F7-382F-487A-90A8-BF8D61ABA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15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Vision: To be Florida’s Premier County</a:t>
            </a:r>
          </a:p>
          <a:p>
            <a:r>
              <a:rPr lang="en-US" dirty="0"/>
              <a:t>Mission: To Serve Our Community to Create a Better Future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81537-A80B-4770-876F-8F83AA04A8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20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A88F7-382F-487A-90A8-BF8D61ABAF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1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A88F7-382F-487A-90A8-BF8D61ABAF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86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A88F7-382F-487A-90A8-BF8D61ABAF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92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A88F7-382F-487A-90A8-BF8D61ABAF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2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36320" y="2409448"/>
            <a:ext cx="117449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72640" y="4352548"/>
            <a:ext cx="96723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FBE2F-CD5B-35E1-CE36-D2C15857B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5605D-0F7B-DE37-11FA-FC38E5B0AD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9960" y="2069042"/>
            <a:ext cx="587248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660F50-C695-B816-5BFE-4B1EBBB46B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5160" y="2069042"/>
            <a:ext cx="587248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6D5FFB-B32A-B087-AE50-C5C7EB36D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1FE7-BD40-4E6D-9BA8-76039BB77DB2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3FB683-A856-96C8-6479-3B5895BD7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C194AB-CEFB-00E9-C659-744935381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EED0-2D26-4AB8-8A1C-5542E7EF5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9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347ED-9D98-B630-ECC6-7BEC6B1C7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760" y="413809"/>
            <a:ext cx="1191768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FA7ED-1B1A-977F-8C50-1D6C7042D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1760" y="1905318"/>
            <a:ext cx="584549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7347D-D664-7161-F251-CCAC85A420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1760" y="2839085"/>
            <a:ext cx="584549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960E5B-052E-77E8-CEE2-BBB5F1436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95160" y="1905318"/>
            <a:ext cx="5874280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96AB38-373E-0FBB-D1D6-5D2EA35CFA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95160" y="2839085"/>
            <a:ext cx="587428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BEBC31-EF9C-F59B-27E5-FACF81473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1FE7-BD40-4E6D-9BA8-76039BB77DB2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F3F134-F4BE-C411-F13B-A93598C26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E59DCC-C778-03D5-6B6E-EF99FC6A9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EED0-2D26-4AB8-8A1C-5542E7EF5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16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6A654-6A53-0745-4B04-7DEDFBCF9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359BB1-A1A0-566B-034A-0D82F6C40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1FE7-BD40-4E6D-9BA8-76039BB77DB2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974304-C1AB-C70A-F6C8-EE255860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82543A-CE80-B130-5CDC-D57456E48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EED0-2D26-4AB8-8A1C-5542E7EF5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19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BACA26-468A-A419-E7E3-88F8EF4BB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1FE7-BD40-4E6D-9BA8-76039BB77DB2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C87263-A0D0-67CA-C90C-04649FCDF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F5A9EF-148C-A2BC-0D6F-FB53B598C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EED0-2D26-4AB8-8A1C-5542E7EF5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2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51059-119F-0EE4-ADF1-E0D60E7DE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760" y="518160"/>
            <a:ext cx="4456535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C507B-3A0D-9F26-EBC3-23E03285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4280" y="1119082"/>
            <a:ext cx="6995160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364F88-82F8-E0A9-3585-963854097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1760" y="2331720"/>
            <a:ext cx="4456535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EB73C-CD8D-21C8-9EEB-8F3B61D8F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1FE7-BD40-4E6D-9BA8-76039BB77DB2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D7222-905F-2124-6D1C-4834ED771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3322E-ABC8-4D14-94B6-301F46829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EED0-2D26-4AB8-8A1C-5542E7EF5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27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7CAF6-9E89-3223-CFCF-E48CE6D2F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760" y="518160"/>
            <a:ext cx="4456535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CBC37D-91FE-8B51-2245-537ABD8F1A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74280" y="1119082"/>
            <a:ext cx="6995160" cy="5523442"/>
          </a:xfrm>
        </p:spPr>
        <p:txBody>
          <a:bodyPr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43FC3E-F9BF-062F-D4A2-593B3C2E8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1760" y="2331720"/>
            <a:ext cx="4456535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8470F2-B114-0B92-1340-A2605D580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1FE7-BD40-4E6D-9BA8-76039BB77DB2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DE8F52-9A79-075B-F58A-78C6235A6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E9047-D9A6-498B-D748-DDD249524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EED0-2D26-4AB8-8A1C-5542E7EF5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05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17452-FAA6-D8F4-7F3A-940620AF1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F33A95-AB89-28AA-0C1A-F8F15043FF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C1E2C-D0D1-7F13-32B8-0F5517B0A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1FE7-BD40-4E6D-9BA8-76039BB77DB2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0D881-1013-BB42-A15B-74E9D387D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6EE7C-35E9-D142-6761-6625E0AF1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EED0-2D26-4AB8-8A1C-5542E7EF5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21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4B83B5-274A-5C4E-413E-5280AD1D69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88220" y="413808"/>
            <a:ext cx="2979420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BE739A-4A9A-CF08-DC29-8CF934964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49960" y="413808"/>
            <a:ext cx="8765540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D2787-CD65-21BA-F828-F4FF833B1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1FE7-BD40-4E6D-9BA8-76039BB77DB2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FAF1F-186B-6825-95CF-8CC597446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5592C-B1E8-4590-33B1-3AC069957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EED0-2D26-4AB8-8A1C-5542E7EF5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90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90880" y="1787656"/>
            <a:ext cx="60106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116064" y="1787656"/>
            <a:ext cx="60106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6DF46-4077-BE30-68E7-A2CFA21AE6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200" y="2931518"/>
            <a:ext cx="10363200" cy="1046440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0659B2-80C8-E78F-DA16-1016EF1626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7200" y="4082310"/>
            <a:ext cx="10363200" cy="418576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5BF58-6B50-B739-7726-D8AFFFBAF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1FE7-BD40-4E6D-9BA8-76039BB77DB2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CD842-4D58-15DA-DADA-BC9B2885B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9753E-D88D-9D83-D0CB-84FF13927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EED0-2D26-4AB8-8A1C-5542E7EF5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21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6DF46-4077-BE30-68E7-A2CFA21AE6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200" y="1272011"/>
            <a:ext cx="1036320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0659B2-80C8-E78F-DA16-1016EF1626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7200" y="4082310"/>
            <a:ext cx="103632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5BF58-6B50-B739-7726-D8AFFFBAF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1FE7-BD40-4E6D-9BA8-76039BB77DB2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CD842-4D58-15DA-DADA-BC9B2885B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9753E-D88D-9D83-D0CB-84FF13927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EED0-2D26-4AB8-8A1C-5542E7EF5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95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9DA34-5737-8BEA-1B12-70DB5BAEC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1B68E-5A82-73E7-66CB-D8C838FC2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EF847-E3F2-02E8-812A-3E80819A7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1FE7-BD40-4E6D-9BA8-76039BB77DB2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519C7-F1B9-B939-29E1-5DFF59DF5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8D74D-AC6A-B863-D1CE-0AE614F2E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EED0-2D26-4AB8-8A1C-5542E7EF5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28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5233F-A2C7-4E5C-9695-00EACE37C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763" y="1937704"/>
            <a:ext cx="1191768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11BB2A-A990-3C2E-A1ED-5E5B5DDD4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2763" y="5201392"/>
            <a:ext cx="1191768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16C22-2963-967F-29ED-E71A5811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1FE7-BD40-4E6D-9BA8-76039BB77DB2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E0A9A-8293-E810-44F7-883598E0E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22A6B-88DE-DFB0-D40D-49DFED063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EED0-2D26-4AB8-8A1C-5542E7EF5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00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0880" y="310900"/>
            <a:ext cx="124358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0880" y="1787656"/>
            <a:ext cx="124358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697984" y="7228336"/>
            <a:ext cx="44216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90880" y="7228336"/>
            <a:ext cx="31780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948672" y="7228336"/>
            <a:ext cx="31780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62">
        <a:defRPr>
          <a:latin typeface="+mn-lt"/>
          <a:ea typeface="+mn-ea"/>
          <a:cs typeface="+mn-cs"/>
        </a:defRPr>
      </a:lvl2pPr>
      <a:lvl3pPr marL="914323">
        <a:defRPr>
          <a:latin typeface="+mn-lt"/>
          <a:ea typeface="+mn-ea"/>
          <a:cs typeface="+mn-cs"/>
        </a:defRPr>
      </a:lvl3pPr>
      <a:lvl4pPr marL="1371485">
        <a:defRPr>
          <a:latin typeface="+mn-lt"/>
          <a:ea typeface="+mn-ea"/>
          <a:cs typeface="+mn-cs"/>
        </a:defRPr>
      </a:lvl4pPr>
      <a:lvl5pPr marL="1828647">
        <a:defRPr>
          <a:latin typeface="+mn-lt"/>
          <a:ea typeface="+mn-ea"/>
          <a:cs typeface="+mn-cs"/>
        </a:defRPr>
      </a:lvl5pPr>
      <a:lvl6pPr marL="2285808">
        <a:defRPr>
          <a:latin typeface="+mn-lt"/>
          <a:ea typeface="+mn-ea"/>
          <a:cs typeface="+mn-cs"/>
        </a:defRPr>
      </a:lvl6pPr>
      <a:lvl7pPr marL="2742970">
        <a:defRPr>
          <a:latin typeface="+mn-lt"/>
          <a:ea typeface="+mn-ea"/>
          <a:cs typeface="+mn-cs"/>
        </a:defRPr>
      </a:lvl7pPr>
      <a:lvl8pPr marL="3200132">
        <a:defRPr>
          <a:latin typeface="+mn-lt"/>
          <a:ea typeface="+mn-ea"/>
          <a:cs typeface="+mn-cs"/>
        </a:defRPr>
      </a:lvl8pPr>
      <a:lvl9pPr marL="365729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62">
        <a:defRPr>
          <a:latin typeface="+mn-lt"/>
          <a:ea typeface="+mn-ea"/>
          <a:cs typeface="+mn-cs"/>
        </a:defRPr>
      </a:lvl2pPr>
      <a:lvl3pPr marL="914323">
        <a:defRPr>
          <a:latin typeface="+mn-lt"/>
          <a:ea typeface="+mn-ea"/>
          <a:cs typeface="+mn-cs"/>
        </a:defRPr>
      </a:lvl3pPr>
      <a:lvl4pPr marL="1371485">
        <a:defRPr>
          <a:latin typeface="+mn-lt"/>
          <a:ea typeface="+mn-ea"/>
          <a:cs typeface="+mn-cs"/>
        </a:defRPr>
      </a:lvl4pPr>
      <a:lvl5pPr marL="1828647">
        <a:defRPr>
          <a:latin typeface="+mn-lt"/>
          <a:ea typeface="+mn-ea"/>
          <a:cs typeface="+mn-cs"/>
        </a:defRPr>
      </a:lvl5pPr>
      <a:lvl6pPr marL="2285808">
        <a:defRPr>
          <a:latin typeface="+mn-lt"/>
          <a:ea typeface="+mn-ea"/>
          <a:cs typeface="+mn-cs"/>
        </a:defRPr>
      </a:lvl6pPr>
      <a:lvl7pPr marL="2742970">
        <a:defRPr>
          <a:latin typeface="+mn-lt"/>
          <a:ea typeface="+mn-ea"/>
          <a:cs typeface="+mn-cs"/>
        </a:defRPr>
      </a:lvl7pPr>
      <a:lvl8pPr marL="3200132">
        <a:defRPr>
          <a:latin typeface="+mn-lt"/>
          <a:ea typeface="+mn-ea"/>
          <a:cs typeface="+mn-cs"/>
        </a:defRPr>
      </a:lvl8pPr>
      <a:lvl9pPr marL="3657294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ADA382-220A-E793-C5F7-F46F7FF50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2B803-971C-7EC4-62B5-7CD2343E3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C4C75-6B35-2846-669C-133859C277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31FE7-BD40-4E6D-9BA8-76039BB77DB2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34106-E1BD-78B1-C9AB-344410A357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31C77-ACA4-A8F9-599B-72DE7F70DE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9EED0-2D26-4AB8-8A1C-5542E7EF5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1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140.png"/><Relationship Id="rId4" Type="http://schemas.openxmlformats.org/officeDocument/2006/relationships/customXml" Target="../ink/ink1.xml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nuhren@mypasco.net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471C3-BD9E-60B9-0EF4-505F2F4B3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066" y="4054450"/>
            <a:ext cx="12364259" cy="1912856"/>
          </a:xfrm>
        </p:spPr>
        <p:txBody>
          <a:bodyPr anchor="b">
            <a:noAutofit/>
          </a:bodyPr>
          <a:lstStyle/>
          <a:p>
            <a:r>
              <a:rPr lang="en-US" sz="5440" dirty="0">
                <a:solidFill>
                  <a:srgbClr val="464749"/>
                </a:solidFill>
              </a:rPr>
              <a:t>Transportation Engineering Department</a:t>
            </a:r>
            <a:br>
              <a:rPr lang="en-US" sz="5440" dirty="0">
                <a:solidFill>
                  <a:srgbClr val="464749"/>
                </a:solidFill>
              </a:rPr>
            </a:br>
            <a:r>
              <a:rPr lang="en-US" sz="5440" dirty="0">
                <a:solidFill>
                  <a:srgbClr val="464749"/>
                </a:solidFill>
              </a:rPr>
              <a:t>(TED)</a:t>
            </a:r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5B95682A-27FD-ACD4-A1CE-373D72F8D9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076" y="715301"/>
            <a:ext cx="7254240" cy="333914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9582761-1BC8-7139-4DBE-36A601DF2790}"/>
              </a:ext>
            </a:extLst>
          </p:cNvPr>
          <p:cNvSpPr txBox="1">
            <a:spLocks/>
          </p:cNvSpPr>
          <p:nvPr/>
        </p:nvSpPr>
        <p:spPr>
          <a:xfrm>
            <a:off x="724066" y="6515479"/>
            <a:ext cx="12364259" cy="541620"/>
          </a:xfrm>
          <a:prstGeom prst="rect">
            <a:avLst/>
          </a:prstGeom>
        </p:spPr>
        <p:txBody>
          <a:bodyPr vert="horz" lIns="103632" tIns="51816" rIns="103632" bIns="51816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036290">
              <a:tabLst>
                <a:tab pos="9970688" algn="l"/>
              </a:tabLst>
              <a:defRPr/>
            </a:pPr>
            <a:r>
              <a:rPr lang="en-US" sz="2720" dirty="0">
                <a:solidFill>
                  <a:srgbClr val="464749"/>
                </a:solidFill>
                <a:latin typeface="Calibri Light" panose="020F0302020204030204"/>
              </a:rPr>
              <a:t>Zephyrhills Economic Summit	December 11, 2024</a:t>
            </a:r>
          </a:p>
        </p:txBody>
      </p:sp>
    </p:spTree>
    <p:extLst>
      <p:ext uri="{BB962C8B-B14F-4D97-AF65-F5344CB8AC3E}">
        <p14:creationId xmlns:p14="http://schemas.microsoft.com/office/powerpoint/2010/main" val="2466814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814145" cy="777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81EC428-7FCF-279E-336E-482E6172AC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2" r="-1" b="-1"/>
          <a:stretch/>
        </p:blipFill>
        <p:spPr bwMode="auto">
          <a:xfrm>
            <a:off x="20" y="10"/>
            <a:ext cx="13814123" cy="777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ECA685-E235-8003-B043-6889F6C41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1272011"/>
            <a:ext cx="10363200" cy="34716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</a:pPr>
            <a:r>
              <a:rPr lang="en-US" sz="4700" b="1" kern="1200" dirty="0">
                <a:solidFill>
                  <a:schemeClr val="bg1"/>
                </a:solidFill>
              </a:rPr>
              <a:t>TED’s Purpose: Plan, design, build, operate, and maintain a safe, connected, and efficient multimodal transportation system for all users</a:t>
            </a: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4100" y="4951106"/>
            <a:ext cx="4809401" cy="20726"/>
          </a:xfrm>
          <a:custGeom>
            <a:avLst/>
            <a:gdLst>
              <a:gd name="connsiteX0" fmla="*/ 0 w 4809401"/>
              <a:gd name="connsiteY0" fmla="*/ 0 h 20726"/>
              <a:gd name="connsiteX1" fmla="*/ 542775 w 4809401"/>
              <a:gd name="connsiteY1" fmla="*/ 0 h 20726"/>
              <a:gd name="connsiteX2" fmla="*/ 1085551 w 4809401"/>
              <a:gd name="connsiteY2" fmla="*/ 0 h 20726"/>
              <a:gd name="connsiteX3" fmla="*/ 1724514 w 4809401"/>
              <a:gd name="connsiteY3" fmla="*/ 0 h 20726"/>
              <a:gd name="connsiteX4" fmla="*/ 2507759 w 4809401"/>
              <a:gd name="connsiteY4" fmla="*/ 0 h 20726"/>
              <a:gd name="connsiteX5" fmla="*/ 3098628 w 4809401"/>
              <a:gd name="connsiteY5" fmla="*/ 0 h 20726"/>
              <a:gd name="connsiteX6" fmla="*/ 3689498 w 4809401"/>
              <a:gd name="connsiteY6" fmla="*/ 0 h 20726"/>
              <a:gd name="connsiteX7" fmla="*/ 4809401 w 4809401"/>
              <a:gd name="connsiteY7" fmla="*/ 0 h 20726"/>
              <a:gd name="connsiteX8" fmla="*/ 4809401 w 4809401"/>
              <a:gd name="connsiteY8" fmla="*/ 20726 h 20726"/>
              <a:gd name="connsiteX9" fmla="*/ 4074250 w 4809401"/>
              <a:gd name="connsiteY9" fmla="*/ 20726 h 20726"/>
              <a:gd name="connsiteX10" fmla="*/ 3483380 w 4809401"/>
              <a:gd name="connsiteY10" fmla="*/ 20726 h 20726"/>
              <a:gd name="connsiteX11" fmla="*/ 2892511 w 4809401"/>
              <a:gd name="connsiteY11" fmla="*/ 20726 h 20726"/>
              <a:gd name="connsiteX12" fmla="*/ 2157360 w 4809401"/>
              <a:gd name="connsiteY12" fmla="*/ 20726 h 20726"/>
              <a:gd name="connsiteX13" fmla="*/ 1374115 w 4809401"/>
              <a:gd name="connsiteY13" fmla="*/ 20726 h 20726"/>
              <a:gd name="connsiteX14" fmla="*/ 831339 w 4809401"/>
              <a:gd name="connsiteY14" fmla="*/ 20726 h 20726"/>
              <a:gd name="connsiteX15" fmla="*/ 0 w 4809401"/>
              <a:gd name="connsiteY15" fmla="*/ 20726 h 20726"/>
              <a:gd name="connsiteX16" fmla="*/ 0 w 4809401"/>
              <a:gd name="connsiteY16" fmla="*/ 0 h 20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09401" h="20726" fill="none" extrusionOk="0">
                <a:moveTo>
                  <a:pt x="0" y="0"/>
                </a:moveTo>
                <a:cubicBezTo>
                  <a:pt x="131455" y="-2026"/>
                  <a:pt x="302769" y="3781"/>
                  <a:pt x="542775" y="0"/>
                </a:cubicBezTo>
                <a:cubicBezTo>
                  <a:pt x="782782" y="-3781"/>
                  <a:pt x="967292" y="13884"/>
                  <a:pt x="1085551" y="0"/>
                </a:cubicBezTo>
                <a:cubicBezTo>
                  <a:pt x="1203810" y="-13884"/>
                  <a:pt x="1558422" y="2918"/>
                  <a:pt x="1724514" y="0"/>
                </a:cubicBezTo>
                <a:cubicBezTo>
                  <a:pt x="1890606" y="-2918"/>
                  <a:pt x="2195697" y="26338"/>
                  <a:pt x="2507759" y="0"/>
                </a:cubicBezTo>
                <a:cubicBezTo>
                  <a:pt x="2819822" y="-26338"/>
                  <a:pt x="2857720" y="26485"/>
                  <a:pt x="3098628" y="0"/>
                </a:cubicBezTo>
                <a:cubicBezTo>
                  <a:pt x="3339536" y="-26485"/>
                  <a:pt x="3454784" y="-6525"/>
                  <a:pt x="3689498" y="0"/>
                </a:cubicBezTo>
                <a:cubicBezTo>
                  <a:pt x="3924212" y="6525"/>
                  <a:pt x="4521242" y="16923"/>
                  <a:pt x="4809401" y="0"/>
                </a:cubicBezTo>
                <a:cubicBezTo>
                  <a:pt x="4809695" y="9568"/>
                  <a:pt x="4809278" y="16545"/>
                  <a:pt x="4809401" y="20726"/>
                </a:cubicBezTo>
                <a:cubicBezTo>
                  <a:pt x="4513665" y="-6915"/>
                  <a:pt x="4274920" y="-8828"/>
                  <a:pt x="4074250" y="20726"/>
                </a:cubicBezTo>
                <a:cubicBezTo>
                  <a:pt x="3873580" y="50280"/>
                  <a:pt x="3754458" y="35249"/>
                  <a:pt x="3483380" y="20726"/>
                </a:cubicBezTo>
                <a:cubicBezTo>
                  <a:pt x="3212302" y="6204"/>
                  <a:pt x="3057950" y="14728"/>
                  <a:pt x="2892511" y="20726"/>
                </a:cubicBezTo>
                <a:cubicBezTo>
                  <a:pt x="2727072" y="26724"/>
                  <a:pt x="2397423" y="50591"/>
                  <a:pt x="2157360" y="20726"/>
                </a:cubicBezTo>
                <a:cubicBezTo>
                  <a:pt x="1917297" y="-9139"/>
                  <a:pt x="1583128" y="57444"/>
                  <a:pt x="1374115" y="20726"/>
                </a:cubicBezTo>
                <a:cubicBezTo>
                  <a:pt x="1165103" y="-15992"/>
                  <a:pt x="941465" y="10973"/>
                  <a:pt x="831339" y="20726"/>
                </a:cubicBezTo>
                <a:cubicBezTo>
                  <a:pt x="721213" y="30479"/>
                  <a:pt x="331970" y="50615"/>
                  <a:pt x="0" y="20726"/>
                </a:cubicBezTo>
                <a:cubicBezTo>
                  <a:pt x="-739" y="13586"/>
                  <a:pt x="-251" y="5889"/>
                  <a:pt x="0" y="0"/>
                </a:cubicBezTo>
                <a:close/>
              </a:path>
              <a:path w="4809401" h="20726" stroke="0" extrusionOk="0">
                <a:moveTo>
                  <a:pt x="0" y="0"/>
                </a:moveTo>
                <a:cubicBezTo>
                  <a:pt x="169997" y="-21602"/>
                  <a:pt x="470296" y="14847"/>
                  <a:pt x="590869" y="0"/>
                </a:cubicBezTo>
                <a:cubicBezTo>
                  <a:pt x="711442" y="-14847"/>
                  <a:pt x="1012455" y="20951"/>
                  <a:pt x="1133645" y="0"/>
                </a:cubicBezTo>
                <a:cubicBezTo>
                  <a:pt x="1254835" y="-20951"/>
                  <a:pt x="1523137" y="18201"/>
                  <a:pt x="1724514" y="0"/>
                </a:cubicBezTo>
                <a:cubicBezTo>
                  <a:pt x="1925891" y="-18201"/>
                  <a:pt x="2121053" y="7461"/>
                  <a:pt x="2411571" y="0"/>
                </a:cubicBezTo>
                <a:cubicBezTo>
                  <a:pt x="2702089" y="-7461"/>
                  <a:pt x="2872407" y="17453"/>
                  <a:pt x="3146722" y="0"/>
                </a:cubicBezTo>
                <a:cubicBezTo>
                  <a:pt x="3421037" y="-17453"/>
                  <a:pt x="3573643" y="-25695"/>
                  <a:pt x="3929968" y="0"/>
                </a:cubicBezTo>
                <a:cubicBezTo>
                  <a:pt x="4286293" y="25695"/>
                  <a:pt x="4625425" y="-10839"/>
                  <a:pt x="4809401" y="0"/>
                </a:cubicBezTo>
                <a:cubicBezTo>
                  <a:pt x="4809348" y="6251"/>
                  <a:pt x="4809820" y="10927"/>
                  <a:pt x="4809401" y="20726"/>
                </a:cubicBezTo>
                <a:cubicBezTo>
                  <a:pt x="4474432" y="33542"/>
                  <a:pt x="4380038" y="877"/>
                  <a:pt x="4074250" y="20726"/>
                </a:cubicBezTo>
                <a:cubicBezTo>
                  <a:pt x="3768462" y="40575"/>
                  <a:pt x="3582151" y="1549"/>
                  <a:pt x="3291004" y="20726"/>
                </a:cubicBezTo>
                <a:cubicBezTo>
                  <a:pt x="2999857" y="39903"/>
                  <a:pt x="2743116" y="23890"/>
                  <a:pt x="2507759" y="20726"/>
                </a:cubicBezTo>
                <a:cubicBezTo>
                  <a:pt x="2272402" y="17562"/>
                  <a:pt x="2118555" y="25684"/>
                  <a:pt x="1964984" y="20726"/>
                </a:cubicBezTo>
                <a:cubicBezTo>
                  <a:pt x="1811414" y="15768"/>
                  <a:pt x="1591973" y="44308"/>
                  <a:pt x="1229833" y="20726"/>
                </a:cubicBezTo>
                <a:cubicBezTo>
                  <a:pt x="867693" y="-2856"/>
                  <a:pt x="899235" y="8720"/>
                  <a:pt x="590869" y="20726"/>
                </a:cubicBezTo>
                <a:cubicBezTo>
                  <a:pt x="282503" y="32732"/>
                  <a:pt x="152660" y="-3721"/>
                  <a:pt x="0" y="20726"/>
                </a:cubicBezTo>
                <a:cubicBezTo>
                  <a:pt x="-204" y="14681"/>
                  <a:pt x="244" y="641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91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8A4BD-72DE-FE47-F119-3595AF1E2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085" y="329171"/>
            <a:ext cx="2985809" cy="1502305"/>
          </a:xfrm>
        </p:spPr>
        <p:txBody>
          <a:bodyPr/>
          <a:lstStyle/>
          <a:p>
            <a:r>
              <a:rPr lang="en-US" dirty="0">
                <a:solidFill>
                  <a:srgbClr val="464749"/>
                </a:solidFill>
              </a:rPr>
              <a:t>The Funding</a:t>
            </a:r>
          </a:p>
        </p:txBody>
      </p:sp>
      <p:pic>
        <p:nvPicPr>
          <p:cNvPr id="3074" name="Picture 2" descr="FDOT District 7 (@MyFDOT_Tampa) / X">
            <a:extLst>
              <a:ext uri="{FF2B5EF4-FFF2-40B4-BE49-F238E27FC236}">
                <a16:creationId xmlns:a16="http://schemas.microsoft.com/office/drawing/2014/main" id="{23C4101D-E8E0-BD9E-BE19-88E9A0C70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525" y="778889"/>
            <a:ext cx="1397953" cy="139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EC6FE0-ED56-0C32-77E2-CA20D740A7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266"/>
          <a:stretch/>
        </p:blipFill>
        <p:spPr>
          <a:xfrm>
            <a:off x="3703515" y="871979"/>
            <a:ext cx="3868268" cy="12117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DC3A769-CBAE-06D2-5C8C-2C8C9DAEC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9087" y="786889"/>
            <a:ext cx="1543900" cy="138195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E42A87A-FA29-E7E0-8F34-7F88C2CC0658}"/>
              </a:ext>
            </a:extLst>
          </p:cNvPr>
          <p:cNvSpPr txBox="1"/>
          <p:nvPr/>
        </p:nvSpPr>
        <p:spPr>
          <a:xfrm>
            <a:off x="3705415" y="3703581"/>
            <a:ext cx="3864809" cy="2371932"/>
          </a:xfrm>
          <a:prstGeom prst="rect">
            <a:avLst/>
          </a:prstGeom>
          <a:noFill/>
          <a:ln w="19050">
            <a:solidFill>
              <a:srgbClr val="464749"/>
            </a:solidFill>
          </a:ln>
        </p:spPr>
        <p:txBody>
          <a:bodyPr wrap="square" lIns="0" tIns="51816" rIns="0" bIns="51816" rtlCol="0" anchor="t">
            <a:noAutofit/>
          </a:bodyPr>
          <a:lstStyle/>
          <a:p>
            <a:pPr algn="ctr" defTabSz="1036290" rtl="0"/>
            <a:r>
              <a:rPr lang="en-US" sz="2720" b="1" kern="1200" dirty="0">
                <a:solidFill>
                  <a:srgbClr val="464749"/>
                </a:solidFill>
                <a:latin typeface="Calibri" panose="020F0502020204030204"/>
                <a:ea typeface="+mn-ea"/>
                <a:cs typeface="+mn-cs"/>
              </a:rPr>
              <a:t>~$75M/</a:t>
            </a:r>
            <a:r>
              <a:rPr lang="en-US" sz="2720" b="1" kern="1200" dirty="0" err="1">
                <a:solidFill>
                  <a:srgbClr val="464749"/>
                </a:solidFill>
                <a:latin typeface="Calibri" panose="020F0502020204030204"/>
                <a:ea typeface="+mn-ea"/>
                <a:cs typeface="+mn-cs"/>
              </a:rPr>
              <a:t>yr</a:t>
            </a:r>
            <a:endParaRPr lang="en-US" sz="2040" b="1" kern="1200" dirty="0">
              <a:solidFill>
                <a:srgbClr val="464749"/>
              </a:solidFill>
              <a:latin typeface="Calibri" panose="020F0502020204030204"/>
              <a:ea typeface="Calibri"/>
              <a:cs typeface="Calibri"/>
            </a:endParaRPr>
          </a:p>
          <a:p>
            <a:pPr algn="ctr" defTabSz="1036290" rtl="0"/>
            <a:endParaRPr lang="en-US" sz="2720" b="1" kern="1200" dirty="0">
              <a:solidFill>
                <a:srgbClr val="464749"/>
              </a:solidFill>
              <a:latin typeface="Calibri" panose="020F0502020204030204"/>
              <a:ea typeface="Calibri"/>
              <a:cs typeface="Calibri"/>
            </a:endParaRPr>
          </a:p>
          <a:p>
            <a:pPr algn="ctr" defTabSz="1036290" rtl="0"/>
            <a:r>
              <a:rPr lang="en-US" sz="2267" kern="1200" dirty="0">
                <a:solidFill>
                  <a:srgbClr val="464749"/>
                </a:solidFill>
                <a:latin typeface="Calibri" panose="020F0502020204030204"/>
                <a:ea typeface="Calibri"/>
                <a:cs typeface="Calibri"/>
              </a:rPr>
              <a:t>5¢ Local Gas Tax</a:t>
            </a:r>
          </a:p>
          <a:p>
            <a:pPr algn="ctr" defTabSz="1036290" rtl="0"/>
            <a:r>
              <a:rPr lang="en-US" sz="2267" kern="1200" dirty="0">
                <a:solidFill>
                  <a:srgbClr val="464749"/>
                </a:solidFill>
                <a:latin typeface="Calibri" panose="020F0502020204030204"/>
                <a:ea typeface="+mn-ea"/>
                <a:cs typeface="+mn-cs"/>
              </a:rPr>
              <a:t>Sales Tax – 40% of 45% of 1%</a:t>
            </a:r>
            <a:endParaRPr lang="en-US" sz="2267" kern="1200" dirty="0">
              <a:solidFill>
                <a:srgbClr val="464749"/>
              </a:solidFill>
              <a:latin typeface="Calibri" panose="020F0502020204030204"/>
              <a:ea typeface="Calibri"/>
              <a:cs typeface="Calibri"/>
            </a:endParaRPr>
          </a:p>
          <a:p>
            <a:pPr algn="ctr" defTabSz="1036290" rtl="0"/>
            <a:r>
              <a:rPr lang="en-US" sz="2267" kern="1200" dirty="0">
                <a:solidFill>
                  <a:srgbClr val="464749"/>
                </a:solidFill>
                <a:latin typeface="Calibri" panose="020F0502020204030204"/>
                <a:ea typeface="+mn-ea"/>
                <a:cs typeface="+mn-cs"/>
              </a:rPr>
              <a:t>Property Taxes – 60% of 22% TIF</a:t>
            </a:r>
            <a:endParaRPr lang="en-US" sz="2267" kern="1200" dirty="0">
              <a:solidFill>
                <a:srgbClr val="464749"/>
              </a:solidFill>
              <a:latin typeface="Calibri" panose="020F0502020204030204"/>
              <a:ea typeface="Calibri"/>
              <a:cs typeface="Calibri"/>
            </a:endParaRPr>
          </a:p>
          <a:p>
            <a:pPr algn="ctr" defTabSz="1036290" rtl="0"/>
            <a:r>
              <a:rPr lang="en-US" sz="2267" kern="1200" dirty="0">
                <a:solidFill>
                  <a:srgbClr val="464749"/>
                </a:solidFill>
                <a:latin typeface="Calibri" panose="020F0502020204030204"/>
                <a:ea typeface="+mn-ea"/>
                <a:cs typeface="+mn-cs"/>
              </a:rPr>
              <a:t>Developer Mobility Fees</a:t>
            </a:r>
            <a:endParaRPr lang="en-US" sz="2040" kern="1200" dirty="0">
              <a:solidFill>
                <a:srgbClr val="464749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FF8C0C-DC89-E9B6-820A-B61207ED8B93}"/>
              </a:ext>
            </a:extLst>
          </p:cNvPr>
          <p:cNvSpPr txBox="1"/>
          <p:nvPr/>
        </p:nvSpPr>
        <p:spPr>
          <a:xfrm>
            <a:off x="8031481" y="3703580"/>
            <a:ext cx="2146928" cy="2371932"/>
          </a:xfrm>
          <a:prstGeom prst="rect">
            <a:avLst/>
          </a:prstGeom>
          <a:noFill/>
          <a:ln w="19050">
            <a:solidFill>
              <a:srgbClr val="409A6F"/>
            </a:solidFill>
          </a:ln>
        </p:spPr>
        <p:txBody>
          <a:bodyPr wrap="square" lIns="103632" tIns="51816" rIns="103632" bIns="51816" rtlCol="0" anchor="t">
            <a:noAutofit/>
          </a:bodyPr>
          <a:lstStyle/>
          <a:p>
            <a:pPr algn="ctr" defTabSz="1036290" rtl="0"/>
            <a:r>
              <a:rPr lang="en-US" sz="2720" b="1" kern="1200" dirty="0">
                <a:solidFill>
                  <a:srgbClr val="409A6F"/>
                </a:solidFill>
                <a:latin typeface="Calibri" panose="020F0502020204030204"/>
                <a:ea typeface="+mn-ea"/>
                <a:cs typeface="+mn-cs"/>
              </a:rPr>
              <a:t>~$55M/</a:t>
            </a:r>
            <a:r>
              <a:rPr lang="en-US" sz="2720" b="1" kern="1200" dirty="0" err="1">
                <a:solidFill>
                  <a:srgbClr val="409A6F"/>
                </a:solidFill>
                <a:latin typeface="Calibri" panose="020F0502020204030204"/>
                <a:ea typeface="+mn-ea"/>
                <a:cs typeface="+mn-cs"/>
              </a:rPr>
              <a:t>yr</a:t>
            </a:r>
            <a:r>
              <a:rPr lang="en-US" sz="2720" b="1" kern="1200" dirty="0">
                <a:solidFill>
                  <a:srgbClr val="409A6F"/>
                </a:solidFill>
                <a:latin typeface="Calibri" panose="020F0502020204030204"/>
                <a:ea typeface="+mn-ea"/>
                <a:cs typeface="+mn-cs"/>
              </a:rPr>
              <a:t>*</a:t>
            </a:r>
          </a:p>
          <a:p>
            <a:pPr algn="ctr" defTabSz="1036290" rtl="0"/>
            <a:endParaRPr lang="en-US" sz="2267" kern="1200" dirty="0">
              <a:solidFill>
                <a:srgbClr val="409A6F"/>
              </a:solidFill>
              <a:latin typeface="Calibri" panose="020F0502020204030204"/>
              <a:ea typeface="+mn-ea"/>
              <a:cs typeface="+mn-cs"/>
            </a:endParaRPr>
          </a:p>
          <a:p>
            <a:pPr algn="ctr" defTabSz="1036290" rtl="0"/>
            <a:r>
              <a:rPr lang="en-US" sz="2267" kern="1200" dirty="0">
                <a:solidFill>
                  <a:srgbClr val="409A6F"/>
                </a:solidFill>
                <a:latin typeface="Calibri" panose="020F0502020204030204"/>
                <a:ea typeface="+mn-ea"/>
                <a:cs typeface="+mn-cs"/>
              </a:rPr>
              <a:t>Federal Gas Tax</a:t>
            </a:r>
            <a:endParaRPr lang="en-US" sz="2040" kern="1200" dirty="0">
              <a:solidFill>
                <a:srgbClr val="409A6F"/>
              </a:solidFill>
              <a:latin typeface="Calibri" panose="020F0502020204030204"/>
              <a:ea typeface="Calibri"/>
              <a:cs typeface="Calibri"/>
            </a:endParaRPr>
          </a:p>
          <a:p>
            <a:pPr algn="ctr" defTabSz="1036290" rtl="0"/>
            <a:r>
              <a:rPr lang="en-US" sz="2267" kern="1200" dirty="0">
                <a:solidFill>
                  <a:srgbClr val="409A6F"/>
                </a:solidFill>
                <a:latin typeface="Calibri" panose="020F0502020204030204"/>
                <a:ea typeface="Calibri"/>
                <a:cs typeface="Calibri"/>
              </a:rPr>
              <a:t>State Gas Tax</a:t>
            </a:r>
          </a:p>
          <a:p>
            <a:pPr algn="ctr" defTabSz="1036290" rtl="0"/>
            <a:r>
              <a:rPr lang="en-US" sz="2267" kern="1200" dirty="0">
                <a:solidFill>
                  <a:srgbClr val="409A6F"/>
                </a:solidFill>
                <a:latin typeface="Calibri" panose="020F0502020204030204"/>
                <a:ea typeface="Calibri"/>
                <a:cs typeface="Calibri"/>
              </a:rPr>
              <a:t>*Projects typ. built by FDOT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A8F08C-E6FA-D106-E79B-84CCDB2024B3}"/>
              </a:ext>
            </a:extLst>
          </p:cNvPr>
          <p:cNvSpPr txBox="1"/>
          <p:nvPr/>
        </p:nvSpPr>
        <p:spPr>
          <a:xfrm>
            <a:off x="10615586" y="3703580"/>
            <a:ext cx="2343831" cy="2371931"/>
          </a:xfrm>
          <a:prstGeom prst="rect">
            <a:avLst/>
          </a:prstGeom>
          <a:noFill/>
          <a:ln w="19050">
            <a:solidFill>
              <a:srgbClr val="204282"/>
            </a:solidFill>
          </a:ln>
        </p:spPr>
        <p:txBody>
          <a:bodyPr wrap="square" lIns="103632" tIns="51816" rIns="103632" bIns="51816" rtlCol="0" anchor="t">
            <a:noAutofit/>
          </a:bodyPr>
          <a:lstStyle/>
          <a:p>
            <a:pPr algn="ctr" defTabSz="1036290" rtl="0"/>
            <a:r>
              <a:rPr lang="en-US" sz="2720" b="1" kern="1200" dirty="0">
                <a:solidFill>
                  <a:srgbClr val="204282"/>
                </a:solidFill>
                <a:latin typeface="Calibri" panose="020F0502020204030204"/>
                <a:ea typeface="+mn-ea"/>
                <a:cs typeface="+mn-cs"/>
              </a:rPr>
              <a:t>~$55 M/</a:t>
            </a:r>
            <a:r>
              <a:rPr lang="en-US" sz="2720" b="1" kern="1200" dirty="0" err="1">
                <a:solidFill>
                  <a:srgbClr val="204282"/>
                </a:solidFill>
                <a:latin typeface="Calibri" panose="020F0502020204030204"/>
                <a:ea typeface="+mn-ea"/>
                <a:cs typeface="+mn-cs"/>
              </a:rPr>
              <a:t>yr</a:t>
            </a:r>
            <a:endParaRPr lang="en-US" sz="2720" b="1" kern="1200" dirty="0">
              <a:solidFill>
                <a:srgbClr val="204282"/>
              </a:solidFill>
              <a:latin typeface="Calibri" panose="020F0502020204030204"/>
              <a:ea typeface="+mn-ea"/>
              <a:cs typeface="+mn-cs"/>
            </a:endParaRPr>
          </a:p>
          <a:p>
            <a:pPr algn="ctr" defTabSz="1036290" rtl="0"/>
            <a:endParaRPr lang="en-US" sz="2267" kern="1200" dirty="0">
              <a:solidFill>
                <a:srgbClr val="204282"/>
              </a:solidFill>
              <a:latin typeface="Calibri" panose="020F0502020204030204"/>
              <a:ea typeface="+mn-ea"/>
              <a:cs typeface="+mn-cs"/>
            </a:endParaRPr>
          </a:p>
          <a:p>
            <a:pPr algn="ctr" defTabSz="1036290" rtl="0"/>
            <a:r>
              <a:rPr lang="en-US" sz="2267" kern="1200" dirty="0">
                <a:solidFill>
                  <a:srgbClr val="204282"/>
                </a:solidFill>
                <a:latin typeface="Calibri" panose="020F0502020204030204"/>
                <a:ea typeface="+mn-ea"/>
                <a:cs typeface="+mn-cs"/>
              </a:rPr>
              <a:t>State Gas Tax</a:t>
            </a:r>
            <a:endParaRPr lang="en-US" sz="2267" kern="1200" dirty="0">
              <a:solidFill>
                <a:srgbClr val="204282"/>
              </a:solidFill>
              <a:latin typeface="Calibri" panose="020F0502020204030204"/>
              <a:ea typeface="Calibri"/>
              <a:cs typeface="Calibri"/>
            </a:endParaRPr>
          </a:p>
          <a:p>
            <a:pPr algn="ctr" defTabSz="1036290" rtl="0"/>
            <a:r>
              <a:rPr lang="en-US" sz="2267" kern="1200" dirty="0">
                <a:solidFill>
                  <a:srgbClr val="204282"/>
                </a:solidFill>
                <a:latin typeface="Calibri" panose="020F0502020204030204"/>
                <a:ea typeface="+mn-ea"/>
                <a:cs typeface="+mn-cs"/>
              </a:rPr>
              <a:t>State Doc Stamps</a:t>
            </a:r>
            <a:endParaRPr lang="en-US" sz="2267" kern="1200" dirty="0">
              <a:solidFill>
                <a:srgbClr val="204282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ctr" defTabSz="1036290" rtl="0"/>
            <a:r>
              <a:rPr lang="en-US" sz="2267" kern="1200" dirty="0">
                <a:solidFill>
                  <a:srgbClr val="204282"/>
                </a:solidFill>
                <a:latin typeface="Calibri" panose="020F0502020204030204"/>
                <a:ea typeface="+mn-ea"/>
                <a:cs typeface="+mn-cs"/>
              </a:rPr>
              <a:t>Veh Reg Fees</a:t>
            </a:r>
          </a:p>
          <a:p>
            <a:pPr algn="ctr" defTabSz="1036290" rtl="0"/>
            <a:r>
              <a:rPr lang="en-US" sz="2267" kern="1200" dirty="0">
                <a:solidFill>
                  <a:srgbClr val="204282"/>
                </a:solidFill>
                <a:latin typeface="Calibri" panose="020F0502020204030204"/>
                <a:ea typeface="+mn-ea"/>
                <a:cs typeface="+mn-cs"/>
              </a:rPr>
              <a:t>Tolls</a:t>
            </a:r>
            <a:endParaRPr lang="en-US" sz="2040" kern="1200" dirty="0">
              <a:solidFill>
                <a:srgbClr val="204282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772603-A6EF-18E2-BA21-6DFF167CCE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171" y="3491095"/>
            <a:ext cx="2802551" cy="27969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7D8A598-1BEB-B91F-0880-7401D57B3950}"/>
              </a:ext>
            </a:extLst>
          </p:cNvPr>
          <p:cNvSpPr/>
          <p:nvPr/>
        </p:nvSpPr>
        <p:spPr>
          <a:xfrm>
            <a:off x="3324861" y="2457653"/>
            <a:ext cx="10071735" cy="4958512"/>
          </a:xfrm>
          <a:prstGeom prst="rect">
            <a:avLst/>
          </a:prstGeom>
          <a:noFill/>
          <a:ln w="38100">
            <a:solidFill>
              <a:srgbClr val="1153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6290" rtl="0"/>
            <a:endParaRPr lang="en-US" sz="2040" kern="12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83795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6CC236-9555-8521-939B-48FA592656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31800"/>
            <a:ext cx="13817600" cy="6908800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4080FBB2-6774-C60E-040C-994B796BDF72}"/>
              </a:ext>
            </a:extLst>
          </p:cNvPr>
          <p:cNvSpPr/>
          <p:nvPr/>
        </p:nvSpPr>
        <p:spPr>
          <a:xfrm rot="18653743">
            <a:off x="11132815" y="3397397"/>
            <a:ext cx="2514600" cy="832860"/>
          </a:xfrm>
          <a:prstGeom prst="leftArrow">
            <a:avLst/>
          </a:prstGeom>
          <a:solidFill>
            <a:srgbClr val="C00000">
              <a:alpha val="54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1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94540A-6753-7533-B0A5-02E288576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0800" y="228600"/>
            <a:ext cx="6006872" cy="693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E672A2-D3A7-DA47-C248-5574BF75B1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82"/>
          <a:stretch/>
        </p:blipFill>
        <p:spPr>
          <a:xfrm>
            <a:off x="7823200" y="7253034"/>
            <a:ext cx="2971800" cy="519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CE8948-AC88-EA06-B4B9-A12C61888A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2" b="10972"/>
          <a:stretch/>
        </p:blipFill>
        <p:spPr>
          <a:xfrm>
            <a:off x="127000" y="3133883"/>
            <a:ext cx="3200400" cy="1015887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99AD90F-D130-3245-6F7D-339577A628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3292868"/>
            <a:ext cx="3657600" cy="6979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902ED4-1288-2853-194F-D622717D54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5000" y="7219582"/>
            <a:ext cx="3886200" cy="495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C22579-27AA-2A85-CE41-E76857DE3434}"/>
              </a:ext>
            </a:extLst>
          </p:cNvPr>
          <p:cNvSpPr txBox="1"/>
          <p:nvPr/>
        </p:nvSpPr>
        <p:spPr>
          <a:xfrm>
            <a:off x="-101600" y="259140"/>
            <a:ext cx="396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Transportation</a:t>
            </a:r>
          </a:p>
          <a:p>
            <a:pPr algn="ctr"/>
            <a:r>
              <a:rPr lang="en-US" sz="3200" dirty="0">
                <a:latin typeface="+mj-lt"/>
              </a:rPr>
              <a:t>Capital </a:t>
            </a:r>
          </a:p>
          <a:p>
            <a:pPr algn="ctr"/>
            <a:r>
              <a:rPr lang="en-US" sz="3200" dirty="0">
                <a:latin typeface="+mj-lt"/>
              </a:rPr>
              <a:t>Improvement </a:t>
            </a:r>
          </a:p>
          <a:p>
            <a:pPr algn="ctr"/>
            <a:r>
              <a:rPr lang="en-US" sz="3200" dirty="0">
                <a:latin typeface="+mj-lt"/>
              </a:rPr>
              <a:t>Projects </a:t>
            </a:r>
          </a:p>
          <a:p>
            <a:pPr algn="ctr"/>
            <a:r>
              <a:rPr lang="en-US" sz="3200" dirty="0">
                <a:latin typeface="+mj-lt"/>
              </a:rPr>
              <a:t>2025 - 2029</a:t>
            </a:r>
          </a:p>
        </p:txBody>
      </p:sp>
    </p:spTree>
    <p:extLst>
      <p:ext uri="{BB962C8B-B14F-4D97-AF65-F5344CB8AC3E}">
        <p14:creationId xmlns:p14="http://schemas.microsoft.com/office/powerpoint/2010/main" val="1572788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B56D5C1-2580-166A-2CD8-DDBB9BC3E8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5" r="2499"/>
          <a:stretch/>
        </p:blipFill>
        <p:spPr>
          <a:xfrm>
            <a:off x="7137400" y="1483659"/>
            <a:ext cx="6608905" cy="441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5DA1E7-5404-971F-B8ED-64345C7945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731" b="5882"/>
          <a:stretch/>
        </p:blipFill>
        <p:spPr>
          <a:xfrm>
            <a:off x="71295" y="1447800"/>
            <a:ext cx="691921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90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C7BA9-93CD-20DD-F996-5F7C77B3E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554BB-B49F-E317-BC4D-26C95489C9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6A6658-E2C8-5194-418B-7F3DD7EDE7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882"/>
          <a:stretch/>
        </p:blipFill>
        <p:spPr>
          <a:xfrm>
            <a:off x="514705" y="-20130"/>
            <a:ext cx="12788190" cy="7781897"/>
          </a:xfrm>
          <a:prstGeom prst="rect">
            <a:avLst/>
          </a:prstGeom>
          <a:solidFill>
            <a:srgbClr val="FFFFFF"/>
          </a:solidFill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48B5234-434D-F6B8-2616-7A1A56758A51}"/>
                  </a:ext>
                </a:extLst>
              </p14:cNvPr>
              <p14:cNvContentPartPr/>
              <p14:nvPr/>
            </p14:nvContentPartPr>
            <p14:xfrm>
              <a:off x="7750800" y="3220468"/>
              <a:ext cx="4784400" cy="568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48B5234-434D-F6B8-2616-7A1A56758A5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78800" y="3076468"/>
                <a:ext cx="492804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20BF6D9-9594-872C-6FB8-DC350FC7F807}"/>
                  </a:ext>
                </a:extLst>
              </p14:cNvPr>
              <p14:cNvContentPartPr/>
              <p14:nvPr/>
            </p14:nvContentPartPr>
            <p14:xfrm>
              <a:off x="7772040" y="3389668"/>
              <a:ext cx="4779000" cy="68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20BF6D9-9594-872C-6FB8-DC350FC7F80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00400" y="3246028"/>
                <a:ext cx="492264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29A3871-54DF-1FBE-8980-54537F1DACE8}"/>
                  </a:ext>
                </a:extLst>
              </p14:cNvPr>
              <p14:cNvContentPartPr/>
              <p14:nvPr/>
            </p14:nvContentPartPr>
            <p14:xfrm>
              <a:off x="7750800" y="3625108"/>
              <a:ext cx="296640" cy="54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29A3871-54DF-1FBE-8980-54537F1DACE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78800" y="3481108"/>
                <a:ext cx="440280" cy="34200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83A025BF-1B9F-70A4-148E-E6752EC2D07E}"/>
              </a:ext>
            </a:extLst>
          </p:cNvPr>
          <p:cNvSpPr txBox="1"/>
          <p:nvPr/>
        </p:nvSpPr>
        <p:spPr>
          <a:xfrm>
            <a:off x="2407093" y="3998611"/>
            <a:ext cx="9372600" cy="1569660"/>
          </a:xfrm>
          <a:prstGeom prst="rect">
            <a:avLst/>
          </a:prstGeom>
          <a:solidFill>
            <a:srgbClr val="FFFF00">
              <a:alpha val="80000"/>
            </a:srgbClr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We can update the Joint Projects list on an as-needed basis</a:t>
            </a:r>
          </a:p>
        </p:txBody>
      </p:sp>
    </p:spTree>
    <p:extLst>
      <p:ext uri="{BB962C8B-B14F-4D97-AF65-F5344CB8AC3E}">
        <p14:creationId xmlns:p14="http://schemas.microsoft.com/office/powerpoint/2010/main" val="361856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471C3-BD9E-60B9-0EF4-505F2F4B3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938694"/>
            <a:ext cx="13817600" cy="1319106"/>
          </a:xfrm>
        </p:spPr>
        <p:txBody>
          <a:bodyPr anchor="b">
            <a:normAutofit/>
          </a:bodyPr>
          <a:lstStyle/>
          <a:p>
            <a:r>
              <a:rPr lang="en-US" sz="7480" dirty="0">
                <a:solidFill>
                  <a:srgbClr val="464749"/>
                </a:solidFill>
              </a:rPr>
              <a:t>Questions?</a:t>
            </a:r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5B95682A-27FD-ACD4-A1CE-373D72F8D9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680" y="0"/>
            <a:ext cx="7254240" cy="333914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4E15B97-08F0-42D0-FAB3-1AA1DE2A277C}"/>
              </a:ext>
            </a:extLst>
          </p:cNvPr>
          <p:cNvSpPr txBox="1">
            <a:spLocks/>
          </p:cNvSpPr>
          <p:nvPr/>
        </p:nvSpPr>
        <p:spPr>
          <a:xfrm>
            <a:off x="8585200" y="6172200"/>
            <a:ext cx="4953000" cy="1471506"/>
          </a:xfrm>
          <a:prstGeom prst="rect">
            <a:avLst/>
          </a:prstGeom>
        </p:spPr>
        <p:txBody>
          <a:bodyPr wrap="square" lIns="0" tIns="0" rIns="0" bIns="0" anchor="b">
            <a:normAutofit fontScale="77500" lnSpcReduction="20000"/>
          </a:bodyPr>
          <a:lstStyle>
            <a:lvl1pPr algn="ctr">
              <a:defRPr sz="6800"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sz="4000" dirty="0">
                <a:solidFill>
                  <a:srgbClr val="464749"/>
                </a:solidFill>
              </a:rPr>
              <a:t>Nick Uhren, County Engineer</a:t>
            </a:r>
          </a:p>
          <a:p>
            <a:pPr algn="r">
              <a:lnSpc>
                <a:spcPct val="120000"/>
              </a:lnSpc>
            </a:pPr>
            <a:r>
              <a:rPr lang="en-US" sz="4000" dirty="0">
                <a:solidFill>
                  <a:srgbClr val="464749"/>
                </a:solidFill>
                <a:hlinkClick r:id="rId4"/>
              </a:rPr>
              <a:t>nuhren@mypasco.net</a:t>
            </a:r>
            <a:endParaRPr lang="en-US" sz="4000" dirty="0">
              <a:solidFill>
                <a:srgbClr val="464749"/>
              </a:solidFill>
            </a:endParaRPr>
          </a:p>
          <a:p>
            <a:pPr algn="r">
              <a:lnSpc>
                <a:spcPct val="120000"/>
              </a:lnSpc>
            </a:pPr>
            <a:r>
              <a:rPr lang="en-US" sz="4000" dirty="0">
                <a:solidFill>
                  <a:srgbClr val="464749"/>
                </a:solidFill>
              </a:rPr>
              <a:t>(727) 834-3714</a:t>
            </a:r>
          </a:p>
        </p:txBody>
      </p:sp>
    </p:spTree>
    <p:extLst>
      <p:ext uri="{BB962C8B-B14F-4D97-AF65-F5344CB8AC3E}">
        <p14:creationId xmlns:p14="http://schemas.microsoft.com/office/powerpoint/2010/main" val="3290364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F21AF-CBE9-C32B-F424-9BD03D3B8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8FC13-0538-72D6-10EA-8A24500D4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0880" y="1787656"/>
            <a:ext cx="12435840" cy="1938992"/>
          </a:xfrm>
        </p:spPr>
        <p:txBody>
          <a:bodyPr/>
          <a:lstStyle/>
          <a:p>
            <a:r>
              <a:rPr lang="en-US" dirty="0"/>
              <a:t>Key Content:</a:t>
            </a:r>
          </a:p>
          <a:p>
            <a:pPr marL="342900" indent="-342900">
              <a:buAutoNum type="arabicPeriod"/>
            </a:pPr>
            <a:r>
              <a:rPr lang="en-US" dirty="0"/>
              <a:t> Funding sources and amounts (copy slide from Leadership Pasco?)</a:t>
            </a:r>
          </a:p>
          <a:p>
            <a:pPr marL="342900" indent="-342900">
              <a:buAutoNum type="arabicPeriod"/>
            </a:pPr>
            <a:r>
              <a:rPr lang="en-US" dirty="0"/>
              <a:t>Highlight 2024 interlocal agreement w/ ZH – coordination of projects</a:t>
            </a:r>
          </a:p>
          <a:p>
            <a:pPr marL="800062" lvl="1" indent="-342900">
              <a:buAutoNum type="arabicPeriod"/>
            </a:pPr>
            <a:r>
              <a:rPr lang="en-US" dirty="0"/>
              <a:t>ILA saved here: G:\DevSvcs Documents\TED\ADMINISTRATION\Budget\Mobility Fees\Zephyrhills ILA</a:t>
            </a:r>
          </a:p>
          <a:p>
            <a:pPr marL="800062" lvl="1" indent="-342900">
              <a:buAutoNum type="arabicPeriod"/>
            </a:pPr>
            <a:r>
              <a:rPr lang="en-US" dirty="0"/>
              <a:t>Try showing two pages full screen and then zooming in on project selection sentence using animation.</a:t>
            </a:r>
          </a:p>
          <a:p>
            <a:pPr marL="342900" indent="-342900">
              <a:buAutoNum type="arabicPeriod"/>
            </a:pPr>
            <a:r>
              <a:rPr lang="en-US" dirty="0"/>
              <a:t>Map of Zephyrhills area with capital projects shown (screen shot from Tracy O’s CIP map)</a:t>
            </a:r>
          </a:p>
          <a:p>
            <a:pPr marL="342900" indent="-342900">
              <a:buAutoNum type="arabicPeriod"/>
            </a:pPr>
            <a:r>
              <a:rPr lang="en-US" dirty="0"/>
              <a:t>Contact info on final slide</a:t>
            </a:r>
          </a:p>
        </p:txBody>
      </p:sp>
    </p:spTree>
    <p:extLst>
      <p:ext uri="{BB962C8B-B14F-4D97-AF65-F5344CB8AC3E}">
        <p14:creationId xmlns:p14="http://schemas.microsoft.com/office/powerpoint/2010/main" val="639259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76200">
          <a:solidFill>
            <a:srgbClr val="FDD802"/>
          </a:solidFill>
          <a:prstDash val="sysDot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8F9DA68D529E429E71A07E3C1F6A39" ma:contentTypeVersion="13" ma:contentTypeDescription="Create a new document." ma:contentTypeScope="" ma:versionID="490b0c2e1fb454deda4b72e151a4a95b">
  <xsd:schema xmlns:xsd="http://www.w3.org/2001/XMLSchema" xmlns:xs="http://www.w3.org/2001/XMLSchema" xmlns:p="http://schemas.microsoft.com/office/2006/metadata/properties" xmlns:ns2="01d2af80-3390-4004-91a5-5ed4b4bd7c4a" xmlns:ns3="0e12b740-e0f3-4a72-9e13-5ad4c9d51aa0" targetNamespace="http://schemas.microsoft.com/office/2006/metadata/properties" ma:root="true" ma:fieldsID="1dda14a594170349372522d2db01c09e" ns2:_="" ns3:_="">
    <xsd:import namespace="01d2af80-3390-4004-91a5-5ed4b4bd7c4a"/>
    <xsd:import namespace="0e12b740-e0f3-4a72-9e13-5ad4c9d51a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d2af80-3390-4004-91a5-5ed4b4bd7c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4170b14-21a2-4922-8782-248b4494c4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12b740-e0f3-4a72-9e13-5ad4c9d51aa0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9a775009-90e3-4a43-a7b7-4af0ce1604a5}" ma:internalName="TaxCatchAll" ma:showField="CatchAllData" ma:web="0e12b740-e0f3-4a72-9e13-5ad4c9d51a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1d2af80-3390-4004-91a5-5ed4b4bd7c4a">
      <Terms xmlns="http://schemas.microsoft.com/office/infopath/2007/PartnerControls"/>
    </lcf76f155ced4ddcb4097134ff3c332f>
    <TaxCatchAll xmlns="0e12b740-e0f3-4a72-9e13-5ad4c9d51aa0" xsi:nil="true"/>
  </documentManagement>
</p:properties>
</file>

<file path=customXml/itemProps1.xml><?xml version="1.0" encoding="utf-8"?>
<ds:datastoreItem xmlns:ds="http://schemas.openxmlformats.org/officeDocument/2006/customXml" ds:itemID="{7D848165-7CF1-4C4C-ACC9-2D8AA211BF49}"/>
</file>

<file path=customXml/itemProps2.xml><?xml version="1.0" encoding="utf-8"?>
<ds:datastoreItem xmlns:ds="http://schemas.openxmlformats.org/officeDocument/2006/customXml" ds:itemID="{59861E61-C81E-4A71-9984-BF4FFEAE2E52}"/>
</file>

<file path=customXml/itemProps3.xml><?xml version="1.0" encoding="utf-8"?>
<ds:datastoreItem xmlns:ds="http://schemas.openxmlformats.org/officeDocument/2006/customXml" ds:itemID="{F7C5308E-40B2-44EF-9924-31B1E90477F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983</TotalTime>
  <Words>250</Words>
  <Application>Microsoft Office PowerPoint</Application>
  <PresentationFormat>Custom</PresentationFormat>
  <Paragraphs>45</Paragraphs>
  <Slides>9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1_Office Theme</vt:lpstr>
      <vt:lpstr>Transportation Engineering Department (TED)</vt:lpstr>
      <vt:lpstr>TED’s Purpose: Plan, design, build, operate, and maintain a safe, connected, and efficient multimodal transportation system for all users</vt:lpstr>
      <vt:lpstr>The Funding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Uhren</dc:creator>
  <cp:lastModifiedBy>Nick Uhren</cp:lastModifiedBy>
  <cp:revision>29</cp:revision>
  <dcterms:created xsi:type="dcterms:W3CDTF">2024-09-11T20:16:30Z</dcterms:created>
  <dcterms:modified xsi:type="dcterms:W3CDTF">2024-11-27T18:37:26Z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2024-09-11T00:00:00Z</vt:filetime>
  </property>
  <property fmtid="{D5CDD505-2E9C-101B-9397-08002B2CF9AE}" pid="3" name="Creator">
    <vt:lpwstr>Microsoft® Word for Microsoft 365</vt:lpwstr>
  </property>
  <property fmtid="{D5CDD505-2E9C-101B-9397-08002B2CF9AE}" pid="4" name="LastSaved">
    <vt:filetime>2024-09-11T00:00:00Z</vt:filetime>
  </property>
  <property fmtid="{D5CDD505-2E9C-101B-9397-08002B2CF9AE}" pid="5" name="Producer">
    <vt:lpwstr>Microsoft® Word for Microsoft 365</vt:lpwstr>
  </property>
  <property fmtid="{D5CDD505-2E9C-101B-9397-08002B2CF9AE}" pid="6" name="ContentTypeId">
    <vt:lpwstr>0x010100C78F9DA68D529E429E71A07E3C1F6A39</vt:lpwstr>
  </property>
</Properties>
</file>